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0" r:id="rId4"/>
    <p:sldId id="261" r:id="rId5"/>
    <p:sldId id="265" r:id="rId6"/>
    <p:sldId id="268" r:id="rId7"/>
    <p:sldId id="290" r:id="rId8"/>
    <p:sldId id="272" r:id="rId9"/>
    <p:sldId id="273" r:id="rId10"/>
    <p:sldId id="274" r:id="rId11"/>
    <p:sldId id="291" r:id="rId12"/>
    <p:sldId id="289" r:id="rId13"/>
    <p:sldId id="258" r:id="rId14"/>
    <p:sldId id="262" r:id="rId15"/>
    <p:sldId id="269" r:id="rId16"/>
    <p:sldId id="270" r:id="rId17"/>
    <p:sldId id="271" r:id="rId18"/>
  </p:sldIdLst>
  <p:sldSz cx="24384000" cy="13716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Helvetica Neue" panose="02000503000000020004" pitchFamily="2" charset="0"/>
      <p:regular r:id="rId24"/>
      <p:bold r:id="rId25"/>
      <p:italic r:id="rId26"/>
      <p:boldItalic r:id="rId27"/>
    </p:embeddedFont>
    <p:embeddedFont>
      <p:font typeface="Helvetica Neue Light" panose="02000403000000020004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hACr3GF+oaOhhGKWHfbSq2XX1c1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4141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62" d="100"/>
          <a:sy n="62" d="100"/>
        </p:scale>
        <p:origin x="6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53338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347d530a7d_1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g1347d530a7d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47d530a7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347d530a7d_1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 zoom: use stack.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IRL: raise hand.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Alternate btwn zoom &amp; irl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347d530a7d_2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347d530a7d_2_6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5" name="Google Shape;19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3795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347d530a7d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347d530a7d_1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6"/>
          <p:cNvSpPr txBox="1">
            <a:spLocks noGrp="1"/>
          </p:cNvSpPr>
          <p:nvPr>
            <p:ph type="body" idx="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i="1"/>
            </a:lvl1pPr>
            <a:lvl2pPr marL="914400" lvl="1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6"/>
          <p:cNvSpPr txBox="1">
            <a:spLocks noGrp="1"/>
          </p:cNvSpPr>
          <p:nvPr>
            <p:ph type="body" idx="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6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7"/>
          <p:cNvSpPr>
            <a:spLocks noGrp="1"/>
          </p:cNvSpPr>
          <p:nvPr>
            <p:ph type="pic" idx="2"/>
          </p:nvPr>
        </p:nvSpPr>
        <p:spPr>
          <a:xfrm>
            <a:off x="0" y="0"/>
            <a:ext cx="24384000" cy="16264467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27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8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0800F-EF7E-C0B7-90D8-91D23B334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3FF62-3E9D-9AF4-C221-B9C4A1591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60C2C-8F7C-190E-A6EA-B4978815E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73DC1-AB27-4363-9845-555972D7C4F0}" type="datetimeFigureOut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741E6D-AA2B-B8DE-911B-B7CD021AF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CCAA4D-6C86-5973-8499-D2E396201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59031" y="13081000"/>
            <a:ext cx="453238" cy="471924"/>
          </a:xfrm>
        </p:spPr>
        <p:txBody>
          <a:bodyPr/>
          <a:lstStyle/>
          <a:p>
            <a:fld id="{53583812-F976-4A69-B15F-2AA3C7108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811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8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8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1pPr>
            <a:lvl2pPr marL="914400" lvl="1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2pPr>
            <a:lvl3pPr marL="1371600" lvl="2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3pPr>
            <a:lvl4pPr marL="1828800" lvl="3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4pPr>
            <a:lvl5pPr marL="2286000" lvl="4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6" name="Google Shape;16;p18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">
  <p:cSld name="Photo - Horizontal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9"/>
          <p:cNvSpPr>
            <a:spLocks noGrp="1"/>
          </p:cNvSpPr>
          <p:nvPr>
            <p:ph type="pic" idx="2"/>
          </p:nvPr>
        </p:nvSpPr>
        <p:spPr>
          <a:xfrm>
            <a:off x="3124200" y="-38100"/>
            <a:ext cx="18135600" cy="12096698"/>
          </a:xfrm>
          <a:prstGeom prst="rect">
            <a:avLst/>
          </a:prstGeom>
          <a:noFill/>
          <a:ln>
            <a:noFill/>
          </a:ln>
        </p:spPr>
      </p:sp>
      <p:sp>
        <p:nvSpPr>
          <p:cNvPr id="19" name="Google Shape;19;p19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body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19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">
  <p:cSld name="Title - Cen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0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">
  <p:cSld name="Photo - Vertica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1"/>
          <p:cNvSpPr>
            <a:spLocks noGrp="1"/>
          </p:cNvSpPr>
          <p:nvPr>
            <p:ph type="pic" idx="2"/>
          </p:nvPr>
        </p:nvSpPr>
        <p:spPr>
          <a:xfrm>
            <a:off x="7950200" y="1104900"/>
            <a:ext cx="17259302" cy="11506201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Google Shape;27;p21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1"/>
          <p:cNvSpPr txBox="1">
            <a:spLocks noGrp="1"/>
          </p:cNvSpPr>
          <p:nvPr>
            <p:ph type="body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 - Top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2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>
            <a:spLocks noGrp="1"/>
          </p:cNvSpPr>
          <p:nvPr>
            <p:ph type="pic" idx="2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23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530225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1pPr>
            <a:lvl2pPr marL="914400" lvl="1" indent="-530225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2pPr>
            <a:lvl3pPr marL="1371600" lvl="2" indent="-530225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3pPr>
            <a:lvl4pPr marL="1828800" lvl="3" indent="-530225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4pPr>
            <a:lvl5pPr marL="2286000" lvl="4" indent="-530225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3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4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1pPr>
            <a:lvl2pPr marL="914400" lvl="1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2pPr>
            <a:lvl3pPr marL="1371600" lvl="2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3pPr>
            <a:lvl4pPr marL="1828800" lvl="3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4pPr>
            <a:lvl5pPr marL="2286000" lvl="4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4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5"/>
          <p:cNvSpPr>
            <a:spLocks noGrp="1"/>
          </p:cNvSpPr>
          <p:nvPr>
            <p:ph type="pic" idx="2"/>
          </p:nvPr>
        </p:nvSpPr>
        <p:spPr>
          <a:xfrm>
            <a:off x="15681340" y="7035800"/>
            <a:ext cx="8396678" cy="560070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25"/>
          <p:cNvSpPr>
            <a:spLocks noGrp="1"/>
          </p:cNvSpPr>
          <p:nvPr>
            <p:ph type="pic" idx="3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25"/>
          <p:cNvSpPr>
            <a:spLocks noGrp="1"/>
          </p:cNvSpPr>
          <p:nvPr>
            <p:ph type="pic" idx="4"/>
          </p:nvPr>
        </p:nvSpPr>
        <p:spPr>
          <a:xfrm>
            <a:off x="-304800" y="1130300"/>
            <a:ext cx="17202150" cy="114681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25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16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marR="0" lvl="0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6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 txBox="1">
            <a:spLocks noGrp="1"/>
          </p:cNvSpPr>
          <p:nvPr>
            <p:ph type="ctrTitle" idx="4294967295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/>
          <a:p>
            <a:r>
              <a:rPr lang="en-US" dirty="0" err="1"/>
              <a:t>Gitflow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3AF78CB-57D8-B44B-B6F1-4CDBD56AD7FE}"/>
              </a:ext>
            </a:extLst>
          </p:cNvPr>
          <p:cNvSpPr txBox="1">
            <a:spLocks/>
          </p:cNvSpPr>
          <p:nvPr/>
        </p:nvSpPr>
        <p:spPr>
          <a:xfrm>
            <a:off x="8536227" y="7566049"/>
            <a:ext cx="7311546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7147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7147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7147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7147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dirty="0"/>
              <a:t>Code/Astro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4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20"/>
              <a:buFont typeface="Helvetica Neue"/>
              <a:buNone/>
            </a:pPr>
            <a:r>
              <a:rPr lang="en-US" sz="8000" dirty="0"/>
              <a:t>Summary of process to add a feature</a:t>
            </a:r>
            <a:endParaRPr sz="8000" dirty="0"/>
          </a:p>
        </p:txBody>
      </p:sp>
      <p:sp>
        <p:nvSpPr>
          <p:cNvPr id="216" name="Google Shape;216;p14"/>
          <p:cNvSpPr txBox="1">
            <a:spLocks noGrp="1"/>
          </p:cNvSpPr>
          <p:nvPr>
            <p:ph type="body" idx="1"/>
          </p:nvPr>
        </p:nvSpPr>
        <p:spPr>
          <a:xfrm>
            <a:off x="1689100" y="3098800"/>
            <a:ext cx="21005800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457200" lvl="0" indent="-518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60"/>
              <a:buAutoNum type="arabicPeriod"/>
            </a:pPr>
            <a:r>
              <a:rPr lang="en-US" sz="4560" dirty="0"/>
              <a:t>Pull latest code from develop branch.</a:t>
            </a:r>
            <a:endParaRPr dirty="0"/>
          </a:p>
          <a:p>
            <a:pPr marL="457200" lvl="0" indent="-518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60"/>
              <a:buAutoNum type="arabicPeriod"/>
            </a:pPr>
            <a:r>
              <a:rPr lang="en-US" sz="4560" dirty="0"/>
              <a:t>Create feature branch from develop branch.</a:t>
            </a:r>
            <a:endParaRPr sz="4560" dirty="0"/>
          </a:p>
          <a:p>
            <a:pPr marL="457200" lvl="0" indent="-518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60"/>
              <a:buAutoNum type="arabicPeriod"/>
            </a:pPr>
            <a:r>
              <a:rPr lang="en-US" sz="4560" dirty="0"/>
              <a:t>Make your changes, stage, commit, then push to GitHub.</a:t>
            </a:r>
            <a:endParaRPr sz="4560" dirty="0"/>
          </a:p>
          <a:p>
            <a:pPr marL="457200" lvl="0" indent="-518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60"/>
              <a:buAutoNum type="arabicPeriod"/>
            </a:pPr>
            <a:r>
              <a:rPr lang="en-US" sz="4560" dirty="0"/>
              <a:t>Submit pull request on GitHub &amp; merge into develop.</a:t>
            </a:r>
            <a:endParaRPr sz="4560" dirty="0"/>
          </a:p>
          <a:p>
            <a:pPr marL="457200" lvl="0" indent="-518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60"/>
              <a:buAutoNum type="arabicPeriod"/>
            </a:pPr>
            <a:r>
              <a:rPr lang="en-US" sz="4560" dirty="0"/>
              <a:t>Repeat until enough features have been merged into develop, then make a pull request from develop -&gt; main.</a:t>
            </a:r>
            <a:endParaRPr sz="456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rmAutofit/>
          </a:bodyPr>
          <a:lstStyle/>
          <a:p>
            <a:pPr algn="l">
              <a:lnSpc>
                <a:spcPct val="90000"/>
              </a:lnSpc>
              <a:buClr>
                <a:schemeClr val="dk1"/>
              </a:buClr>
              <a:buSzPts val="4000"/>
            </a:pPr>
            <a:r>
              <a:rPr lang="en-US" sz="8000" dirty="0"/>
              <a:t>Git Commands</a:t>
            </a:r>
            <a:endParaRPr dirty="0"/>
          </a:p>
        </p:txBody>
      </p:sp>
      <p:sp>
        <p:nvSpPr>
          <p:cNvPr id="97" name="Google Shape;97;p3"/>
          <p:cNvSpPr txBox="1">
            <a:spLocks noGrp="1"/>
          </p:cNvSpPr>
          <p:nvPr>
            <p:ph type="body" idx="1"/>
          </p:nvPr>
        </p:nvSpPr>
        <p:spPr>
          <a:xfrm>
            <a:off x="1676399" y="3651250"/>
            <a:ext cx="18876819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rm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&gt; git checkout –b &lt;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new_branch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&gt; &lt;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orig_branch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endParaRPr dirty="0"/>
          </a:p>
          <a:p>
            <a:pPr indent="-45720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SzPct val="100000"/>
            </a:pPr>
            <a:r>
              <a:rPr lang="en-US" dirty="0"/>
              <a:t>Make a new branch off of &lt;</a:t>
            </a:r>
            <a:r>
              <a:rPr lang="en-US" dirty="0" err="1"/>
              <a:t>orig_branch</a:t>
            </a:r>
            <a:r>
              <a:rPr lang="en-US" dirty="0"/>
              <a:t>&gt; (default: main)</a:t>
            </a:r>
            <a:endParaRPr dirty="0"/>
          </a:p>
          <a:p>
            <a:pPr marL="0" indent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SzPct val="100000"/>
              <a:buNone/>
            </a:pP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&gt; git checkout &lt;branch&gt;</a:t>
            </a:r>
          </a:p>
          <a:p>
            <a:pPr indent="-45720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SzPct val="100000"/>
            </a:pPr>
            <a:r>
              <a:rPr lang="en-US" dirty="0"/>
              <a:t>Switch to desired branch</a:t>
            </a:r>
          </a:p>
          <a:p>
            <a:pPr marL="0" indent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SzPct val="100000"/>
              <a:buNone/>
            </a:pP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&gt; git status</a:t>
            </a:r>
          </a:p>
          <a:p>
            <a:pPr indent="-45720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SzPct val="100000"/>
            </a:pPr>
            <a:r>
              <a:rPr lang="en-US" dirty="0"/>
              <a:t>Compare local and remote repo, also reports what branch you are currently on</a:t>
            </a:r>
            <a:endParaRPr dirty="0"/>
          </a:p>
          <a:p>
            <a:pPr marL="0" indent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SzPct val="100000"/>
              <a:buNone/>
            </a:pPr>
            <a:endParaRPr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9" name="Google Shape;99;p3"/>
          <p:cNvSpPr txBox="1"/>
          <p:nvPr/>
        </p:nvSpPr>
        <p:spPr>
          <a:xfrm>
            <a:off x="3552403" y="12623800"/>
            <a:ext cx="18012870" cy="738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spAutoFit/>
          </a:bodyPr>
          <a:lstStyle/>
          <a:p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a lot of “Git Cheatsheets” online if you want a summary of more commands!</a:t>
            </a:r>
            <a:endParaRPr sz="2800"/>
          </a:p>
        </p:txBody>
      </p:sp>
    </p:spTree>
    <p:extLst>
      <p:ext uri="{BB962C8B-B14F-4D97-AF65-F5344CB8AC3E}">
        <p14:creationId xmlns:p14="http://schemas.microsoft.com/office/powerpoint/2010/main" val="2031062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5F78F2-9940-2C4A-BABD-92D65F58BC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6036757"/>
            <a:ext cx="18288000" cy="1181166"/>
          </a:xfrm>
        </p:spPr>
        <p:txBody>
          <a:bodyPr>
            <a:noAutofit/>
          </a:bodyPr>
          <a:lstStyle/>
          <a:p>
            <a:r>
              <a:rPr lang="en-US" sz="8800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4201141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347d530a7d_1_11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7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</a:pPr>
            <a:r>
              <a:rPr lang="en-US"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</a:t>
            </a:r>
            <a:r>
              <a:rPr lang="en-US"/>
              <a:t>Git</a:t>
            </a:r>
            <a:r>
              <a:rPr lang="en-US"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Works (</a:t>
            </a:r>
            <a:r>
              <a:rPr lang="en-US"/>
              <a:t>two</a:t>
            </a:r>
            <a:r>
              <a:rPr lang="en-US"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analog</a:t>
            </a:r>
            <a:r>
              <a:rPr lang="en-US"/>
              <a:t>ies</a:t>
            </a:r>
            <a:r>
              <a:rPr lang="en-US"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):</a:t>
            </a:r>
            <a:endParaRPr/>
          </a:p>
        </p:txBody>
      </p:sp>
      <p:sp>
        <p:nvSpPr>
          <p:cNvPr id="72" name="Google Shape;72;g1347d530a7d_1_11"/>
          <p:cNvSpPr txBox="1"/>
          <p:nvPr/>
        </p:nvSpPr>
        <p:spPr>
          <a:xfrm>
            <a:off x="0" y="78175"/>
            <a:ext cx="12778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Analogy stolen from: https://www.freecodecamp.org/news/git-the-laymans-guide-to-understanding-the-core-concepts/</a:t>
            </a:r>
            <a:endParaRPr sz="1900"/>
          </a:p>
        </p:txBody>
      </p:sp>
      <p:sp>
        <p:nvSpPr>
          <p:cNvPr id="73" name="Google Shape;73;g1347d530a7d_1_11"/>
          <p:cNvSpPr txBox="1"/>
          <p:nvPr/>
        </p:nvSpPr>
        <p:spPr>
          <a:xfrm>
            <a:off x="9046300" y="6584450"/>
            <a:ext cx="717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AutoNum type="arabicPeriod"/>
            </a:pP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Take pictures.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" name="Google Shape;74;g1347d530a7d_1_11"/>
          <p:cNvSpPr txBox="1"/>
          <p:nvPr/>
        </p:nvSpPr>
        <p:spPr>
          <a:xfrm>
            <a:off x="9046300" y="8651625"/>
            <a:ext cx="717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2. Lay them out in a scrapbook.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" name="Google Shape;75;g1347d530a7d_1_11"/>
          <p:cNvSpPr txBox="1"/>
          <p:nvPr/>
        </p:nvSpPr>
        <p:spPr>
          <a:xfrm>
            <a:off x="9046300" y="11011875"/>
            <a:ext cx="717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3. Glue them down.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" name="Google Shape;76;g1347d530a7d_1_11"/>
          <p:cNvSpPr txBox="1"/>
          <p:nvPr/>
        </p:nvSpPr>
        <p:spPr>
          <a:xfrm>
            <a:off x="9896275" y="7459775"/>
            <a:ext cx="717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 Make changes to code.</a:t>
            </a:r>
            <a:endParaRPr sz="30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" name="Google Shape;77;g1347d530a7d_1_11"/>
          <p:cNvSpPr txBox="1"/>
          <p:nvPr/>
        </p:nvSpPr>
        <p:spPr>
          <a:xfrm>
            <a:off x="10009600" y="9831750"/>
            <a:ext cx="717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 Stage the changes.</a:t>
            </a:r>
            <a:endParaRPr sz="30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" name="Google Shape;78;g1347d530a7d_1_11"/>
          <p:cNvSpPr txBox="1"/>
          <p:nvPr/>
        </p:nvSpPr>
        <p:spPr>
          <a:xfrm>
            <a:off x="10009600" y="12035675"/>
            <a:ext cx="717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 Commit the changes.</a:t>
            </a:r>
            <a:endParaRPr sz="30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" name="Google Shape;79;g1347d530a7d_1_11"/>
          <p:cNvSpPr txBox="1"/>
          <p:nvPr/>
        </p:nvSpPr>
        <p:spPr>
          <a:xfrm>
            <a:off x="320400" y="3619325"/>
            <a:ext cx="159864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Helvetica Neue"/>
                <a:ea typeface="Helvetica Neue"/>
                <a:cs typeface="Helvetica Neue"/>
                <a:sym typeface="Helvetica Neue"/>
              </a:rPr>
              <a:t>Commits are points in the code you can revisit. Commiting your code is like creating a time capsule. </a:t>
            </a:r>
            <a:endParaRPr sz="3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0" name="Google Shape;80;g1347d530a7d_1_11"/>
          <p:cNvPicPr preferRelativeResize="0"/>
          <p:nvPr/>
        </p:nvPicPr>
        <p:blipFill rotWithShape="1">
          <a:blip r:embed="rId3">
            <a:alphaModFix/>
          </a:blip>
          <a:srcRect t="34912"/>
          <a:stretch/>
        </p:blipFill>
        <p:spPr>
          <a:xfrm>
            <a:off x="16015075" y="7557475"/>
            <a:ext cx="6679726" cy="559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g1347d530a7d_1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250" y="2354150"/>
            <a:ext cx="8024676" cy="802467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1347d530a7d_1_11"/>
          <p:cNvSpPr txBox="1"/>
          <p:nvPr/>
        </p:nvSpPr>
        <p:spPr>
          <a:xfrm>
            <a:off x="8397600" y="5437175"/>
            <a:ext cx="159864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Helvetica Neue"/>
                <a:ea typeface="Helvetica Neue"/>
                <a:cs typeface="Helvetica Neue"/>
                <a:sym typeface="Helvetica Neue"/>
              </a:rPr>
              <a:t>The process of commiting your code is like the process of making a scrapbook.</a:t>
            </a:r>
            <a:endParaRPr sz="3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47d530a7d_1_0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700" cy="2286000"/>
          </a:xfrm>
          <a:prstGeom prst="rect">
            <a:avLst/>
          </a:prstGeom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Class-sourced Vocabulary List</a:t>
            </a:r>
            <a:endParaRPr/>
          </a:p>
        </p:txBody>
      </p:sp>
      <p:sp>
        <p:nvSpPr>
          <p:cNvPr id="108" name="Google Shape;108;g1347d530a7d_1_0"/>
          <p:cNvSpPr txBox="1">
            <a:spLocks noGrp="1"/>
          </p:cNvSpPr>
          <p:nvPr>
            <p:ph type="body" idx="1"/>
          </p:nvPr>
        </p:nvSpPr>
        <p:spPr>
          <a:xfrm>
            <a:off x="1689150" y="2641600"/>
            <a:ext cx="21005700" cy="9296400"/>
          </a:xfrm>
          <a:prstGeom prst="rect">
            <a:avLst/>
          </a:prstGeom>
        </p:spPr>
        <p:txBody>
          <a:bodyPr spcFirstLastPara="1" wrap="square" lIns="50800" tIns="50800" rIns="50800" bIns="50800" anchor="ctr" anchorCtr="0">
            <a:normAutofit fontScale="92500"/>
          </a:bodyPr>
          <a:lstStyle/>
          <a:p>
            <a:pPr marL="457200" lvl="0" indent="-609600" algn="l" rtl="0">
              <a:spcBef>
                <a:spcPts val="5900"/>
              </a:spcBef>
              <a:spcAft>
                <a:spcPts val="0"/>
              </a:spcAft>
              <a:buSzPts val="6000"/>
              <a:buChar char="•"/>
            </a:pPr>
            <a:r>
              <a:rPr lang="en-US"/>
              <a:t>Git: version control system (mercurial)</a:t>
            </a:r>
            <a:endParaRPr/>
          </a:p>
          <a:p>
            <a:pPr marL="457200" lvl="0" indent="-609600" algn="l" rtl="0">
              <a:spcBef>
                <a:spcPts val="0"/>
              </a:spcBef>
              <a:spcAft>
                <a:spcPts val="0"/>
              </a:spcAft>
              <a:buSzPts val="6000"/>
              <a:buChar char="•"/>
            </a:pPr>
            <a:r>
              <a:rPr lang="en-US"/>
              <a:t>GitHub: one choice for remote host for source-control projects (also see Gitlab/bitbucket</a:t>
            </a:r>
            <a:endParaRPr/>
          </a:p>
          <a:p>
            <a:pPr marL="457200" lvl="0" indent="-609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Char char="•"/>
            </a:pPr>
            <a:r>
              <a:rPr lang="en-US">
                <a:solidFill>
                  <a:schemeClr val="dk1"/>
                </a:solidFill>
              </a:rPr>
              <a:t>source control: act of keeping track of history of code</a:t>
            </a:r>
            <a:endParaRPr/>
          </a:p>
          <a:p>
            <a:pPr marL="457200" lvl="0" indent="-609600" algn="l" rtl="0">
              <a:spcBef>
                <a:spcPts val="0"/>
              </a:spcBef>
              <a:spcAft>
                <a:spcPts val="0"/>
              </a:spcAft>
              <a:buSzPts val="6000"/>
              <a:buChar char="•"/>
            </a:pPr>
            <a:r>
              <a:rPr lang="en-US"/>
              <a:t>repo (short for “repository”): version-controlled project, keeps track of changes</a:t>
            </a:r>
            <a:endParaRPr/>
          </a:p>
          <a:p>
            <a:pPr marL="457200" lvl="0" indent="-609600" algn="l" rtl="0">
              <a:spcBef>
                <a:spcPts val="0"/>
              </a:spcBef>
              <a:spcAft>
                <a:spcPts val="0"/>
              </a:spcAft>
              <a:buSzPts val="6000"/>
              <a:buChar char="•"/>
            </a:pPr>
            <a:r>
              <a:rPr lang="en-US"/>
              <a:t>pull request: way to notify developers of particular changes, and stages the changes in one branch to be pulled into another</a:t>
            </a:r>
            <a:endParaRPr/>
          </a:p>
          <a:p>
            <a:pPr marL="457200" lvl="0" indent="-609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Char char="•"/>
            </a:pPr>
            <a:r>
              <a:rPr lang="en-US">
                <a:solidFill>
                  <a:schemeClr val="dk1"/>
                </a:solidFill>
              </a:rPr>
              <a:t>commit: a change that adds a new “note” to current branch, like an object that holds iformatio about who made commit, changes involved</a:t>
            </a:r>
            <a:endParaRPr/>
          </a:p>
          <a:p>
            <a:pPr marL="457200" lvl="0" indent="-609600" algn="l" rtl="0">
              <a:spcBef>
                <a:spcPts val="0"/>
              </a:spcBef>
              <a:spcAft>
                <a:spcPts val="0"/>
              </a:spcAft>
              <a:buSzPts val="6000"/>
              <a:buChar char="•"/>
            </a:pPr>
            <a:r>
              <a:rPr lang="en-US"/>
              <a:t>branch: way to add new feature to code, might have  changes added relative to main/other branchs</a:t>
            </a:r>
            <a:endParaRPr/>
          </a:p>
          <a:p>
            <a:pPr marL="457200" lvl="0" indent="-609600" algn="l" rtl="0">
              <a:spcBef>
                <a:spcPts val="0"/>
              </a:spcBef>
              <a:spcAft>
                <a:spcPts val="0"/>
              </a:spcAft>
              <a:buSzPts val="6000"/>
              <a:buChar char="•"/>
            </a:pPr>
            <a:r>
              <a:rPr lang="en-US"/>
              <a:t>clone: local repo copy linked to remote </a:t>
            </a:r>
            <a:endParaRPr/>
          </a:p>
        </p:txBody>
      </p:sp>
      <p:sp>
        <p:nvSpPr>
          <p:cNvPr id="110" name="Google Shape;110;g1347d530a7d_1_0"/>
          <p:cNvSpPr txBox="1"/>
          <p:nvPr/>
        </p:nvSpPr>
        <p:spPr>
          <a:xfrm>
            <a:off x="12934475" y="11234600"/>
            <a:ext cx="11254200" cy="2401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sng">
                <a:latin typeface="Helvetica Neue"/>
                <a:ea typeface="Helvetica Neue"/>
                <a:cs typeface="Helvetica Neue"/>
                <a:sym typeface="Helvetica Neue"/>
              </a:rPr>
              <a:t>Code/Astro vocab list</a:t>
            </a: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: https://docs.google.com/document/d/1HuzcZbUOdDht9Q2Y5RB7d7THucwVZrZAPkskCw9u9XE/edit?usp=sharing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</a:pPr>
            <a:r>
              <a:rPr lang="en-US" sz="8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Feature done: Pull Request</a:t>
            </a:r>
            <a:endParaRPr sz="8000" dirty="0"/>
          </a:p>
        </p:txBody>
      </p:sp>
      <p:pic>
        <p:nvPicPr>
          <p:cNvPr id="175" name="Google Shape;175;p10" descr="Screen Shot 2020-06-05 at 12.42.44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4669" y="3092919"/>
            <a:ext cx="18554662" cy="10244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</a:pPr>
            <a:r>
              <a:rPr lang="en-US" sz="8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Feature done: Pull Request</a:t>
            </a:r>
            <a:endParaRPr sz="8000" dirty="0"/>
          </a:p>
        </p:txBody>
      </p:sp>
      <p:sp>
        <p:nvSpPr>
          <p:cNvPr id="182" name="Google Shape;182;p11"/>
          <p:cNvSpPr txBox="1">
            <a:spLocks noGrp="1"/>
          </p:cNvSpPr>
          <p:nvPr>
            <p:ph type="body" idx="1"/>
          </p:nvPr>
        </p:nvSpPr>
        <p:spPr>
          <a:xfrm>
            <a:off x="14305322" y="3294162"/>
            <a:ext cx="9606841" cy="9450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 lnSpcReduction="10000"/>
          </a:bodyPr>
          <a:lstStyle/>
          <a:p>
            <a:pPr marL="615950" lvl="0" indent="-615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20"/>
              <a:buFont typeface="Helvetica Neue"/>
              <a:buChar char="•"/>
            </a:pPr>
            <a:r>
              <a:rPr lang="en-US" sz="4656"/>
              <a:t>Differences between your feature branch and develop will be highlighted</a:t>
            </a:r>
            <a:endParaRPr/>
          </a:p>
          <a:p>
            <a:pPr marL="615950" lvl="0" indent="-615950" algn="l" rtl="0">
              <a:lnSpc>
                <a:spcPct val="100000"/>
              </a:lnSpc>
              <a:spcBef>
                <a:spcPts val="5700"/>
              </a:spcBef>
              <a:spcAft>
                <a:spcPts val="0"/>
              </a:spcAft>
              <a:buClr>
                <a:srgbClr val="000000"/>
              </a:buClr>
              <a:buSzPts val="5820"/>
              <a:buFont typeface="Helvetica Neue"/>
              <a:buChar char="•"/>
            </a:pPr>
            <a:r>
              <a:rPr lang="en-US" sz="4656"/>
              <a:t>Be descriptive with your changes</a:t>
            </a:r>
            <a:endParaRPr/>
          </a:p>
          <a:p>
            <a:pPr marL="615950" lvl="0" indent="-615950" algn="l" rtl="0">
              <a:lnSpc>
                <a:spcPct val="100000"/>
              </a:lnSpc>
              <a:spcBef>
                <a:spcPts val="5700"/>
              </a:spcBef>
              <a:spcAft>
                <a:spcPts val="0"/>
              </a:spcAft>
              <a:buClr>
                <a:srgbClr val="000000"/>
              </a:buClr>
              <a:buSzPts val="5820"/>
              <a:buFont typeface="Helvetica Neue"/>
              <a:buChar char="•"/>
            </a:pPr>
            <a:r>
              <a:rPr lang="en-US" sz="4656"/>
              <a:t>Usually an admin or senior developer will review and merge into develop after approval</a:t>
            </a:r>
            <a:endParaRPr/>
          </a:p>
          <a:p>
            <a:pPr marL="615950" lvl="0" indent="-615950" algn="l" rtl="0">
              <a:lnSpc>
                <a:spcPct val="100000"/>
              </a:lnSpc>
              <a:spcBef>
                <a:spcPts val="5700"/>
              </a:spcBef>
              <a:spcAft>
                <a:spcPts val="0"/>
              </a:spcAft>
              <a:buClr>
                <a:srgbClr val="000000"/>
              </a:buClr>
              <a:buSzPts val="5820"/>
              <a:buFont typeface="Helvetica Neue"/>
              <a:buChar char="•"/>
            </a:pPr>
            <a:r>
              <a:rPr lang="en-US" sz="4656"/>
              <a:t>Automated checks may also run</a:t>
            </a:r>
            <a:endParaRPr/>
          </a:p>
          <a:p>
            <a:pPr marL="615950" lvl="0" indent="-615950" algn="l" rtl="0">
              <a:lnSpc>
                <a:spcPct val="100000"/>
              </a:lnSpc>
              <a:spcBef>
                <a:spcPts val="5700"/>
              </a:spcBef>
              <a:spcAft>
                <a:spcPts val="0"/>
              </a:spcAft>
              <a:buClr>
                <a:srgbClr val="000000"/>
              </a:buClr>
              <a:buSzPts val="5820"/>
              <a:buFont typeface="Helvetica Neue"/>
              <a:buChar char="•"/>
            </a:pPr>
            <a:r>
              <a:rPr lang="en-US" sz="4656"/>
              <a:t>Delete feature branch after merge</a:t>
            </a:r>
            <a:endParaRPr/>
          </a:p>
        </p:txBody>
      </p:sp>
      <p:pic>
        <p:nvPicPr>
          <p:cNvPr id="183" name="Google Shape;183;p11" descr="Screen Shot 2020-06-05 at 12.49.29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845" y="2446423"/>
            <a:ext cx="13423627" cy="10601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</a:pPr>
            <a:r>
              <a:rPr lang="en-US" sz="8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Feature done: Pull Request</a:t>
            </a:r>
            <a:endParaRPr sz="8000" dirty="0"/>
          </a:p>
        </p:txBody>
      </p:sp>
      <p:sp>
        <p:nvSpPr>
          <p:cNvPr id="190" name="Google Shape;190;p12"/>
          <p:cNvSpPr txBox="1">
            <a:spLocks noGrp="1"/>
          </p:cNvSpPr>
          <p:nvPr>
            <p:ph type="body" idx="1"/>
          </p:nvPr>
        </p:nvSpPr>
        <p:spPr>
          <a:xfrm>
            <a:off x="14305322" y="3294162"/>
            <a:ext cx="9606841" cy="9450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 lnSpcReduction="10000"/>
          </a:bodyPr>
          <a:lstStyle/>
          <a:p>
            <a:pPr marL="615950" lvl="0" indent="-615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20"/>
              <a:buFont typeface="Helvetica Neue"/>
              <a:buChar char="•"/>
            </a:pPr>
            <a:r>
              <a:rPr lang="en-US" sz="4656"/>
              <a:t>Differences between your feature branch and develop will be highlighted</a:t>
            </a:r>
            <a:endParaRPr/>
          </a:p>
          <a:p>
            <a:pPr marL="615950" lvl="0" indent="-615950" algn="l" rtl="0">
              <a:lnSpc>
                <a:spcPct val="100000"/>
              </a:lnSpc>
              <a:spcBef>
                <a:spcPts val="5700"/>
              </a:spcBef>
              <a:spcAft>
                <a:spcPts val="0"/>
              </a:spcAft>
              <a:buClr>
                <a:srgbClr val="000000"/>
              </a:buClr>
              <a:buSzPts val="5820"/>
              <a:buFont typeface="Helvetica Neue"/>
              <a:buChar char="•"/>
            </a:pPr>
            <a:r>
              <a:rPr lang="en-US" sz="4656"/>
              <a:t>Be descriptive with your changes</a:t>
            </a:r>
            <a:endParaRPr/>
          </a:p>
          <a:p>
            <a:pPr marL="615950" lvl="0" indent="-615950" algn="l" rtl="0">
              <a:lnSpc>
                <a:spcPct val="100000"/>
              </a:lnSpc>
              <a:spcBef>
                <a:spcPts val="5700"/>
              </a:spcBef>
              <a:spcAft>
                <a:spcPts val="0"/>
              </a:spcAft>
              <a:buClr>
                <a:srgbClr val="000000"/>
              </a:buClr>
              <a:buSzPts val="5820"/>
              <a:buFont typeface="Helvetica Neue"/>
              <a:buChar char="•"/>
            </a:pPr>
            <a:r>
              <a:rPr lang="en-US" sz="4656"/>
              <a:t>Usually an admin or senior developer will review and merge into develop after approval</a:t>
            </a:r>
            <a:endParaRPr/>
          </a:p>
          <a:p>
            <a:pPr marL="615950" lvl="0" indent="-615950" algn="l" rtl="0">
              <a:lnSpc>
                <a:spcPct val="100000"/>
              </a:lnSpc>
              <a:spcBef>
                <a:spcPts val="5700"/>
              </a:spcBef>
              <a:spcAft>
                <a:spcPts val="0"/>
              </a:spcAft>
              <a:buClr>
                <a:srgbClr val="000000"/>
              </a:buClr>
              <a:buSzPts val="5820"/>
              <a:buFont typeface="Helvetica Neue"/>
              <a:buChar char="•"/>
            </a:pPr>
            <a:r>
              <a:rPr lang="en-US" sz="4656"/>
              <a:t>Automated checks may also run</a:t>
            </a:r>
            <a:endParaRPr/>
          </a:p>
          <a:p>
            <a:pPr marL="615950" lvl="0" indent="-615950" algn="l" rtl="0">
              <a:lnSpc>
                <a:spcPct val="100000"/>
              </a:lnSpc>
              <a:spcBef>
                <a:spcPts val="5700"/>
              </a:spcBef>
              <a:spcAft>
                <a:spcPts val="0"/>
              </a:spcAft>
              <a:buClr>
                <a:srgbClr val="000000"/>
              </a:buClr>
              <a:buSzPts val="5820"/>
              <a:buFont typeface="Helvetica Neue"/>
              <a:buChar char="•"/>
            </a:pPr>
            <a:r>
              <a:rPr lang="en-US" sz="4656"/>
              <a:t>Delete feature branch after merge</a:t>
            </a:r>
            <a:endParaRPr/>
          </a:p>
        </p:txBody>
      </p:sp>
      <p:pic>
        <p:nvPicPr>
          <p:cNvPr id="191" name="Google Shape;191;p12" descr="Screen Shot 2020-06-05 at 12.50.47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672" y="2862993"/>
            <a:ext cx="12992101" cy="1031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51"/>
              <a:buFont typeface="Helvetica Neue"/>
              <a:buNone/>
            </a:pPr>
            <a:r>
              <a:rPr lang="en-US" sz="8000" dirty="0"/>
              <a:t>By the end of this lesson, you will be able to:</a:t>
            </a:r>
            <a:endParaRPr sz="8000" dirty="0"/>
          </a:p>
        </p:txBody>
      </p:sp>
      <p:sp>
        <p:nvSpPr>
          <p:cNvPr id="65" name="Google Shape;65;p2"/>
          <p:cNvSpPr txBox="1">
            <a:spLocks noGrp="1"/>
          </p:cNvSpPr>
          <p:nvPr>
            <p:ph type="body" idx="1"/>
          </p:nvPr>
        </p:nvSpPr>
        <p:spPr>
          <a:xfrm>
            <a:off x="1689100" y="2675664"/>
            <a:ext cx="21005800" cy="929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635000" lvl="0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</a:pPr>
            <a:r>
              <a:rPr lang="en-US" sz="5200" dirty="0"/>
              <a:t>Create multiple branches within a git repository</a:t>
            </a:r>
          </a:p>
          <a:p>
            <a:pPr marL="635000" lvl="0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</a:pPr>
            <a:r>
              <a:rPr lang="en-US" sz="5200" dirty="0"/>
              <a:t>Make a pull request from one branch into another</a:t>
            </a:r>
          </a:p>
          <a:p>
            <a:pPr marL="635000" lvl="0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</a:pPr>
            <a:r>
              <a:rPr lang="en-US" sz="5200" dirty="0">
                <a:solidFill>
                  <a:schemeClr val="dk1"/>
                </a:solidFill>
              </a:rPr>
              <a:t>Describe the basic git workflow (”</a:t>
            </a:r>
            <a:r>
              <a:rPr lang="en-US" sz="5200" dirty="0" err="1">
                <a:solidFill>
                  <a:schemeClr val="dk1"/>
                </a:solidFill>
              </a:rPr>
              <a:t>gitflow</a:t>
            </a:r>
            <a:r>
              <a:rPr lang="en-US" sz="5200" dirty="0">
                <a:solidFill>
                  <a:schemeClr val="dk1"/>
                </a:solidFill>
              </a:rPr>
              <a:t>”)</a:t>
            </a:r>
            <a:endParaRPr sz="5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347d530a7d_2_69"/>
          <p:cNvSpPr txBox="1">
            <a:spLocks noGrp="1"/>
          </p:cNvSpPr>
          <p:nvPr>
            <p:ph type="title"/>
          </p:nvPr>
        </p:nvSpPr>
        <p:spPr>
          <a:xfrm>
            <a:off x="1689100" y="405028"/>
            <a:ext cx="21005700" cy="2286000"/>
          </a:xfrm>
          <a:prstGeom prst="rect">
            <a:avLst/>
          </a:prstGeom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/>
              <a:t>Why do we Need </a:t>
            </a:r>
            <a:r>
              <a:rPr lang="en-US" sz="8000" dirty="0" err="1"/>
              <a:t>Gitflow</a:t>
            </a:r>
            <a:r>
              <a:rPr lang="en-US" sz="8000" dirty="0"/>
              <a:t>?</a:t>
            </a:r>
            <a:endParaRPr sz="8000" dirty="0"/>
          </a:p>
        </p:txBody>
      </p:sp>
      <p:sp>
        <p:nvSpPr>
          <p:cNvPr id="95" name="Google Shape;95;g1347d530a7d_2_69"/>
          <p:cNvSpPr txBox="1">
            <a:spLocks noGrp="1"/>
          </p:cNvSpPr>
          <p:nvPr>
            <p:ph type="body" idx="1"/>
          </p:nvPr>
        </p:nvSpPr>
        <p:spPr>
          <a:xfrm>
            <a:off x="1689100" y="3026030"/>
            <a:ext cx="21005700" cy="9296400"/>
          </a:xfrm>
          <a:prstGeom prst="rect">
            <a:avLst/>
          </a:prstGeom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spcBef>
                <a:spcPts val="5900"/>
              </a:spcBef>
              <a:spcAft>
                <a:spcPts val="0"/>
              </a:spcAft>
              <a:buNone/>
            </a:pPr>
            <a:r>
              <a:rPr lang="en-US" dirty="0"/>
              <a:t>When you’re working on big projects, many people are committing at once. Source control allows people to edit the same code base at the same time, using different </a:t>
            </a:r>
            <a:r>
              <a:rPr lang="en-US" b="1" dirty="0"/>
              <a:t>branches</a:t>
            </a:r>
            <a:r>
              <a:rPr lang="en-US" dirty="0"/>
              <a:t>.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48"/>
              <a:buFont typeface="Helvetica Neue"/>
              <a:buNone/>
            </a:pPr>
            <a:r>
              <a:rPr lang="en-US" sz="8000" dirty="0" err="1"/>
              <a:t>Gitflow</a:t>
            </a:r>
            <a:r>
              <a:rPr lang="en-US" sz="8000" dirty="0"/>
              <a:t> is a way of using Git and GitHub</a:t>
            </a:r>
            <a:endParaRPr sz="8000" dirty="0"/>
          </a:p>
        </p:txBody>
      </p:sp>
      <p:sp>
        <p:nvSpPr>
          <p:cNvPr id="101" name="Google Shape;101;p3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635000" lvl="0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</a:pPr>
            <a:r>
              <a:rPr lang="en-US" sz="4800"/>
              <a:t>Allows for multi-user development and testing</a:t>
            </a:r>
            <a:endParaRPr/>
          </a:p>
          <a:p>
            <a:pPr marL="635000" lvl="0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</a:pPr>
            <a:r>
              <a:rPr lang="en-US" sz="4800"/>
              <a:t>“Protects” the main code</a:t>
            </a:r>
            <a:endParaRPr/>
          </a:p>
          <a:p>
            <a:pPr marL="635000" lvl="0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</a:pPr>
            <a:r>
              <a:rPr lang="en-US" sz="4800"/>
              <a:t>Easy to go back to a stable point if something breaks</a:t>
            </a:r>
            <a:endParaRPr/>
          </a:p>
          <a:p>
            <a:pPr marL="635000" lvl="0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</a:pPr>
            <a:r>
              <a:rPr lang="en-US" sz="4800"/>
              <a:t>Work is performed in parallel on one or more feature branches.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4"/>
              <a:buFont typeface="Helvetica Neue"/>
              <a:buNone/>
            </a:pPr>
            <a:r>
              <a:rPr lang="en-US" sz="8000" dirty="0"/>
              <a:t>How It Works</a:t>
            </a:r>
            <a:endParaRPr sz="8000" dirty="0"/>
          </a:p>
        </p:txBody>
      </p:sp>
      <p:pic>
        <p:nvPicPr>
          <p:cNvPr id="135" name="Google Shape;135;p6" descr="Screen Shot 2020-06-05 at 12.19.16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2636" y="3366673"/>
            <a:ext cx="19478728" cy="876065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6"/>
          <p:cNvSpPr/>
          <p:nvPr/>
        </p:nvSpPr>
        <p:spPr>
          <a:xfrm>
            <a:off x="6935687" y="6531057"/>
            <a:ext cx="14868002" cy="552689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" name="Google Shape;137;p6"/>
          <p:cNvSpPr txBox="1"/>
          <p:nvPr/>
        </p:nvSpPr>
        <p:spPr>
          <a:xfrm>
            <a:off x="3595591" y="4289544"/>
            <a:ext cx="1264921" cy="548134"/>
          </a:xfrm>
          <a:prstGeom prst="rect">
            <a:avLst/>
          </a:prstGeom>
          <a:solidFill>
            <a:srgbClr val="B3E3FF"/>
          </a:solidFill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Main   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E72B3A-26D8-9246-8742-C40513FDC6B4}"/>
              </a:ext>
            </a:extLst>
          </p:cNvPr>
          <p:cNvSpPr txBox="1"/>
          <p:nvPr/>
        </p:nvSpPr>
        <p:spPr>
          <a:xfrm>
            <a:off x="3900616" y="2306782"/>
            <a:ext cx="16582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1: Make a development branch off main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51"/>
              <a:buFont typeface="Helvetica Neue"/>
              <a:buNone/>
            </a:pPr>
            <a:r>
              <a:rPr lang="en-US" sz="7200" dirty="0"/>
              <a:t>2. Create a feature branch from develop</a:t>
            </a:r>
            <a:endParaRPr sz="72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7EA7BBD-13C9-FD44-9F76-A470F456498A}"/>
              </a:ext>
            </a:extLst>
          </p:cNvPr>
          <p:cNvGrpSpPr/>
          <p:nvPr/>
        </p:nvGrpSpPr>
        <p:grpSpPr>
          <a:xfrm>
            <a:off x="2566743" y="2541399"/>
            <a:ext cx="19250514" cy="9765931"/>
            <a:chOff x="2566743" y="2541399"/>
            <a:chExt cx="19250514" cy="9765931"/>
          </a:xfrm>
        </p:grpSpPr>
        <p:pic>
          <p:nvPicPr>
            <p:cNvPr id="163" name="Google Shape;163;p9" descr="Screenshot 2020-06-05 12.22.34.png"/>
            <p:cNvPicPr preferRelativeResize="0"/>
            <p:nvPr/>
          </p:nvPicPr>
          <p:blipFill rotWithShape="1">
            <a:blip r:embed="rId3">
              <a:alphaModFix/>
            </a:blip>
            <a:srcRect b="11825"/>
            <a:stretch/>
          </p:blipFill>
          <p:spPr>
            <a:xfrm>
              <a:off x="2566743" y="2541399"/>
              <a:ext cx="19250514" cy="97659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" name="Google Shape;165;p9"/>
            <p:cNvSpPr/>
            <p:nvPr/>
          </p:nvSpPr>
          <p:spPr>
            <a:xfrm>
              <a:off x="10670323" y="5351966"/>
              <a:ext cx="10946755" cy="667540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endPara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8806515" y="5869144"/>
              <a:ext cx="2729938" cy="4608741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endPara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8" name="Google Shape;168;p9"/>
            <p:cNvSpPr txBox="1"/>
            <p:nvPr/>
          </p:nvSpPr>
          <p:spPr>
            <a:xfrm>
              <a:off x="3506109" y="3203194"/>
              <a:ext cx="1264921" cy="548134"/>
            </a:xfrm>
            <a:prstGeom prst="rect">
              <a:avLst/>
            </a:prstGeom>
            <a:solidFill>
              <a:srgbClr val="B3E3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Helvetica Neue"/>
                <a:buNone/>
              </a:pPr>
              <a:r>
                <a:rPr lang="en-US" sz="30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Main   </a:t>
              </a:r>
              <a:endParaRPr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34FE318-5E34-B740-A85D-A8F1BCEA1592}"/>
                </a:ext>
              </a:extLst>
            </p:cNvPr>
            <p:cNvSpPr/>
            <p:nvPr/>
          </p:nvSpPr>
          <p:spPr>
            <a:xfrm>
              <a:off x="12385964" y="2641600"/>
              <a:ext cx="3532909" cy="2221345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AB51FEA-561E-EE44-A750-03B925266AE7}"/>
                </a:ext>
              </a:extLst>
            </p:cNvPr>
            <p:cNvSpPr/>
            <p:nvPr/>
          </p:nvSpPr>
          <p:spPr>
            <a:xfrm>
              <a:off x="3004575" y="10512807"/>
              <a:ext cx="1766455" cy="151456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3866B21-C369-9B44-A643-272DC09DD1E5}"/>
                </a:ext>
              </a:extLst>
            </p:cNvPr>
            <p:cNvSpPr/>
            <p:nvPr/>
          </p:nvSpPr>
          <p:spPr>
            <a:xfrm>
              <a:off x="3029288" y="10428456"/>
              <a:ext cx="5601761" cy="1874519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13FF42D-C6FC-6946-B739-23E2F1F8E479}"/>
              </a:ext>
            </a:extLst>
          </p:cNvPr>
          <p:cNvSpPr/>
          <p:nvPr/>
        </p:nvSpPr>
        <p:spPr>
          <a:xfrm>
            <a:off x="6806307" y="8896942"/>
            <a:ext cx="1266745" cy="182944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081554-E78D-7F42-823C-A42EE2A69F78}"/>
              </a:ext>
            </a:extLst>
          </p:cNvPr>
          <p:cNvCxnSpPr>
            <a:cxnSpLocks/>
          </p:cNvCxnSpPr>
          <p:nvPr/>
        </p:nvCxnSpPr>
        <p:spPr>
          <a:xfrm flipH="1">
            <a:off x="6732165" y="9984662"/>
            <a:ext cx="1800028" cy="0"/>
          </a:xfrm>
          <a:prstGeom prst="line">
            <a:avLst/>
          </a:prstGeom>
          <a:ln w="107950">
            <a:solidFill>
              <a:srgbClr val="414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13" descr="Screenshot 2020-06-05 12.22.34.png"/>
          <p:cNvPicPr preferRelativeResize="0"/>
          <p:nvPr/>
        </p:nvPicPr>
        <p:blipFill rotWithShape="1">
          <a:blip r:embed="rId3">
            <a:alphaModFix/>
          </a:blip>
          <a:srcRect b="11825"/>
          <a:stretch/>
        </p:blipFill>
        <p:spPr>
          <a:xfrm>
            <a:off x="2566743" y="2541399"/>
            <a:ext cx="19250514" cy="976593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3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</a:pPr>
            <a:r>
              <a:rPr lang="en-US" sz="7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 Merge into Develop</a:t>
            </a:r>
            <a:endParaRPr sz="7200" dirty="0"/>
          </a:p>
        </p:txBody>
      </p:sp>
      <p:sp>
        <p:nvSpPr>
          <p:cNvPr id="199" name="Google Shape;199;p13"/>
          <p:cNvSpPr/>
          <p:nvPr/>
        </p:nvSpPr>
        <p:spPr>
          <a:xfrm>
            <a:off x="14670332" y="9328104"/>
            <a:ext cx="6849715" cy="297487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0" name="Google Shape;200;p13"/>
          <p:cNvSpPr/>
          <p:nvPr/>
        </p:nvSpPr>
        <p:spPr>
          <a:xfrm>
            <a:off x="8956802" y="5734935"/>
            <a:ext cx="2729938" cy="224613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3" name="Google Shape;203;p13"/>
          <p:cNvSpPr txBox="1"/>
          <p:nvPr/>
        </p:nvSpPr>
        <p:spPr>
          <a:xfrm>
            <a:off x="3506109" y="3215894"/>
            <a:ext cx="1264921" cy="548134"/>
          </a:xfrm>
          <a:prstGeom prst="rect">
            <a:avLst/>
          </a:prstGeom>
          <a:solidFill>
            <a:srgbClr val="B3E3FF"/>
          </a:solidFill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Main   </a:t>
            </a:r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F4AA09-C08B-5848-8FB7-C74D7A5FCF27}"/>
              </a:ext>
            </a:extLst>
          </p:cNvPr>
          <p:cNvSpPr/>
          <p:nvPr/>
        </p:nvSpPr>
        <p:spPr>
          <a:xfrm>
            <a:off x="3029288" y="10428456"/>
            <a:ext cx="5601761" cy="187451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407B6-8D8F-F747-98F5-D43EB86F87CE}"/>
              </a:ext>
            </a:extLst>
          </p:cNvPr>
          <p:cNvSpPr/>
          <p:nvPr/>
        </p:nvSpPr>
        <p:spPr>
          <a:xfrm>
            <a:off x="6806307" y="8896942"/>
            <a:ext cx="1266745" cy="182944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A23E5E-0B14-7B4F-8E65-0E8DEAF3CF45}"/>
              </a:ext>
            </a:extLst>
          </p:cNvPr>
          <p:cNvCxnSpPr>
            <a:cxnSpLocks/>
          </p:cNvCxnSpPr>
          <p:nvPr/>
        </p:nvCxnSpPr>
        <p:spPr>
          <a:xfrm flipH="1">
            <a:off x="6732165" y="9984662"/>
            <a:ext cx="1800028" cy="0"/>
          </a:xfrm>
          <a:prstGeom prst="line">
            <a:avLst/>
          </a:prstGeom>
          <a:ln w="107950">
            <a:solidFill>
              <a:srgbClr val="414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6577297-76D3-FA47-8F9B-15AABC1AC8D9}"/>
              </a:ext>
            </a:extLst>
          </p:cNvPr>
          <p:cNvSpPr/>
          <p:nvPr/>
        </p:nvSpPr>
        <p:spPr>
          <a:xfrm>
            <a:off x="9688398" y="7981065"/>
            <a:ext cx="1266745" cy="109638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FD0EBA6-9D64-8747-8299-EF34C821E23F}"/>
              </a:ext>
            </a:extLst>
          </p:cNvPr>
          <p:cNvCxnSpPr>
            <a:cxnSpLocks/>
          </p:cNvCxnSpPr>
          <p:nvPr/>
        </p:nvCxnSpPr>
        <p:spPr>
          <a:xfrm flipH="1">
            <a:off x="9446470" y="8512998"/>
            <a:ext cx="1800028" cy="0"/>
          </a:xfrm>
          <a:prstGeom prst="line">
            <a:avLst/>
          </a:prstGeom>
          <a:ln w="107950">
            <a:solidFill>
              <a:srgbClr val="414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2347BE9-0939-EC4C-A0CF-BCFCDB9219B6}"/>
              </a:ext>
            </a:extLst>
          </p:cNvPr>
          <p:cNvSpPr/>
          <p:nvPr/>
        </p:nvSpPr>
        <p:spPr>
          <a:xfrm>
            <a:off x="9713669" y="9500617"/>
            <a:ext cx="1266745" cy="109638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E619E55-491C-5F42-92DF-0EC0D778BCB4}"/>
              </a:ext>
            </a:extLst>
          </p:cNvPr>
          <p:cNvCxnSpPr>
            <a:cxnSpLocks/>
          </p:cNvCxnSpPr>
          <p:nvPr/>
        </p:nvCxnSpPr>
        <p:spPr>
          <a:xfrm flipH="1">
            <a:off x="9500014" y="9954434"/>
            <a:ext cx="1800028" cy="0"/>
          </a:xfrm>
          <a:prstGeom prst="line">
            <a:avLst/>
          </a:prstGeom>
          <a:ln w="107950">
            <a:solidFill>
              <a:srgbClr val="414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E40074E-3C11-4F4E-B750-19551E3EE30C}"/>
              </a:ext>
            </a:extLst>
          </p:cNvPr>
          <p:cNvSpPr/>
          <p:nvPr/>
        </p:nvSpPr>
        <p:spPr>
          <a:xfrm>
            <a:off x="11762970" y="10395371"/>
            <a:ext cx="4646803" cy="187451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F72549-CD58-DA47-B664-DA16198CEFEE}"/>
              </a:ext>
            </a:extLst>
          </p:cNvPr>
          <p:cNvSpPr/>
          <p:nvPr/>
        </p:nvSpPr>
        <p:spPr>
          <a:xfrm>
            <a:off x="12088018" y="10070140"/>
            <a:ext cx="1652349" cy="187451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Google Shape;202;p13">
            <a:extLst>
              <a:ext uri="{FF2B5EF4-FFF2-40B4-BE49-F238E27FC236}">
                <a16:creationId xmlns:a16="http://schemas.microsoft.com/office/drawing/2014/main" id="{154699A9-7FCA-724C-91DE-741CE2808BD0}"/>
              </a:ext>
            </a:extLst>
          </p:cNvPr>
          <p:cNvCxnSpPr>
            <a:cxnSpLocks/>
          </p:cNvCxnSpPr>
          <p:nvPr/>
        </p:nvCxnSpPr>
        <p:spPr>
          <a:xfrm flipV="1">
            <a:off x="11846816" y="10220006"/>
            <a:ext cx="2040960" cy="1012762"/>
          </a:xfrm>
          <a:prstGeom prst="straightConnector1">
            <a:avLst/>
          </a:prstGeom>
          <a:noFill/>
          <a:ln w="127000" cap="flat" cmpd="sng">
            <a:solidFill>
              <a:srgbClr val="FF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CB9AD46-DA39-1F45-8E12-B024E1534203}"/>
              </a:ext>
            </a:extLst>
          </p:cNvPr>
          <p:cNvSpPr/>
          <p:nvPr/>
        </p:nvSpPr>
        <p:spPr>
          <a:xfrm>
            <a:off x="12385964" y="2641600"/>
            <a:ext cx="3532909" cy="168326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Google Shape;199;p13">
            <a:extLst>
              <a:ext uri="{FF2B5EF4-FFF2-40B4-BE49-F238E27FC236}">
                <a16:creationId xmlns:a16="http://schemas.microsoft.com/office/drawing/2014/main" id="{DF2F608F-BFDC-7A44-A535-281B57AF2965}"/>
              </a:ext>
            </a:extLst>
          </p:cNvPr>
          <p:cNvSpPr/>
          <p:nvPr/>
        </p:nvSpPr>
        <p:spPr>
          <a:xfrm>
            <a:off x="14818937" y="7824125"/>
            <a:ext cx="6849715" cy="297487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" name="Google Shape;199;p13">
            <a:extLst>
              <a:ext uri="{FF2B5EF4-FFF2-40B4-BE49-F238E27FC236}">
                <a16:creationId xmlns:a16="http://schemas.microsoft.com/office/drawing/2014/main" id="{5B4DEB7F-31F3-FC4B-B137-42AA80946ADF}"/>
              </a:ext>
            </a:extLst>
          </p:cNvPr>
          <p:cNvSpPr/>
          <p:nvPr/>
        </p:nvSpPr>
        <p:spPr>
          <a:xfrm>
            <a:off x="17174695" y="4996259"/>
            <a:ext cx="2632824" cy="297487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5ADE99-B83C-D84D-8195-DB70D9EB9531}"/>
              </a:ext>
            </a:extLst>
          </p:cNvPr>
          <p:cNvSpPr txBox="1"/>
          <p:nvPr/>
        </p:nvSpPr>
        <p:spPr>
          <a:xfrm>
            <a:off x="13121340" y="10839471"/>
            <a:ext cx="367379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FF0000"/>
                </a:solidFill>
              </a:rPr>
              <a:t>Pull Request # 1</a:t>
            </a:r>
          </a:p>
        </p:txBody>
      </p:sp>
    </p:spTree>
    <p:extLst>
      <p:ext uri="{BB962C8B-B14F-4D97-AF65-F5344CB8AC3E}">
        <p14:creationId xmlns:p14="http://schemas.microsoft.com/office/powerpoint/2010/main" val="3804803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13" descr="Screenshot 2020-06-05 12.22.34.png"/>
          <p:cNvPicPr preferRelativeResize="0"/>
          <p:nvPr/>
        </p:nvPicPr>
        <p:blipFill rotWithShape="1">
          <a:blip r:embed="rId3">
            <a:alphaModFix/>
          </a:blip>
          <a:srcRect b="11825"/>
          <a:stretch/>
        </p:blipFill>
        <p:spPr>
          <a:xfrm>
            <a:off x="2566743" y="2541399"/>
            <a:ext cx="19250514" cy="976593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3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</a:pPr>
            <a:r>
              <a:rPr lang="en-US" sz="7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 Merge into main</a:t>
            </a:r>
            <a:endParaRPr sz="7200" dirty="0"/>
          </a:p>
        </p:txBody>
      </p:sp>
      <p:sp>
        <p:nvSpPr>
          <p:cNvPr id="199" name="Google Shape;199;p13"/>
          <p:cNvSpPr/>
          <p:nvPr/>
        </p:nvSpPr>
        <p:spPr>
          <a:xfrm>
            <a:off x="14670332" y="9328104"/>
            <a:ext cx="6849715" cy="297487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0" name="Google Shape;200;p13"/>
          <p:cNvSpPr/>
          <p:nvPr/>
        </p:nvSpPr>
        <p:spPr>
          <a:xfrm>
            <a:off x="8956802" y="5734935"/>
            <a:ext cx="2729938" cy="224613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3" name="Google Shape;203;p13"/>
          <p:cNvSpPr txBox="1"/>
          <p:nvPr/>
        </p:nvSpPr>
        <p:spPr>
          <a:xfrm>
            <a:off x="3506109" y="3215894"/>
            <a:ext cx="1264921" cy="548134"/>
          </a:xfrm>
          <a:prstGeom prst="rect">
            <a:avLst/>
          </a:prstGeom>
          <a:solidFill>
            <a:srgbClr val="B3E3FF"/>
          </a:solidFill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Main   </a:t>
            </a:r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F4AA09-C08B-5848-8FB7-C74D7A5FCF27}"/>
              </a:ext>
            </a:extLst>
          </p:cNvPr>
          <p:cNvSpPr/>
          <p:nvPr/>
        </p:nvSpPr>
        <p:spPr>
          <a:xfrm>
            <a:off x="3029288" y="10428456"/>
            <a:ext cx="5601761" cy="187451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407B6-8D8F-F747-98F5-D43EB86F87CE}"/>
              </a:ext>
            </a:extLst>
          </p:cNvPr>
          <p:cNvSpPr/>
          <p:nvPr/>
        </p:nvSpPr>
        <p:spPr>
          <a:xfrm>
            <a:off x="6806307" y="8896942"/>
            <a:ext cx="1266745" cy="182944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A23E5E-0B14-7B4F-8E65-0E8DEAF3CF45}"/>
              </a:ext>
            </a:extLst>
          </p:cNvPr>
          <p:cNvCxnSpPr>
            <a:cxnSpLocks/>
          </p:cNvCxnSpPr>
          <p:nvPr/>
        </p:nvCxnSpPr>
        <p:spPr>
          <a:xfrm flipH="1">
            <a:off x="6732165" y="9984662"/>
            <a:ext cx="1800028" cy="0"/>
          </a:xfrm>
          <a:prstGeom prst="line">
            <a:avLst/>
          </a:prstGeom>
          <a:ln w="107950">
            <a:solidFill>
              <a:srgbClr val="414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6577297-76D3-FA47-8F9B-15AABC1AC8D9}"/>
              </a:ext>
            </a:extLst>
          </p:cNvPr>
          <p:cNvSpPr/>
          <p:nvPr/>
        </p:nvSpPr>
        <p:spPr>
          <a:xfrm>
            <a:off x="9688398" y="7981065"/>
            <a:ext cx="1266745" cy="109638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FD0EBA6-9D64-8747-8299-EF34C821E23F}"/>
              </a:ext>
            </a:extLst>
          </p:cNvPr>
          <p:cNvCxnSpPr>
            <a:cxnSpLocks/>
          </p:cNvCxnSpPr>
          <p:nvPr/>
        </p:nvCxnSpPr>
        <p:spPr>
          <a:xfrm flipH="1">
            <a:off x="9446470" y="8512998"/>
            <a:ext cx="1800028" cy="0"/>
          </a:xfrm>
          <a:prstGeom prst="line">
            <a:avLst/>
          </a:prstGeom>
          <a:ln w="107950">
            <a:solidFill>
              <a:srgbClr val="414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2347BE9-0939-EC4C-A0CF-BCFCDB9219B6}"/>
              </a:ext>
            </a:extLst>
          </p:cNvPr>
          <p:cNvSpPr/>
          <p:nvPr/>
        </p:nvSpPr>
        <p:spPr>
          <a:xfrm>
            <a:off x="9713669" y="9500617"/>
            <a:ext cx="1266745" cy="109638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E619E55-491C-5F42-92DF-0EC0D778BCB4}"/>
              </a:ext>
            </a:extLst>
          </p:cNvPr>
          <p:cNvCxnSpPr>
            <a:cxnSpLocks/>
          </p:cNvCxnSpPr>
          <p:nvPr/>
        </p:nvCxnSpPr>
        <p:spPr>
          <a:xfrm flipH="1">
            <a:off x="9500014" y="9954434"/>
            <a:ext cx="1800028" cy="0"/>
          </a:xfrm>
          <a:prstGeom prst="line">
            <a:avLst/>
          </a:prstGeom>
          <a:ln w="107950">
            <a:solidFill>
              <a:srgbClr val="414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E40074E-3C11-4F4E-B750-19551E3EE30C}"/>
              </a:ext>
            </a:extLst>
          </p:cNvPr>
          <p:cNvSpPr/>
          <p:nvPr/>
        </p:nvSpPr>
        <p:spPr>
          <a:xfrm>
            <a:off x="11762970" y="10395371"/>
            <a:ext cx="4646803" cy="187451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F72549-CD58-DA47-B664-DA16198CEFEE}"/>
              </a:ext>
            </a:extLst>
          </p:cNvPr>
          <p:cNvSpPr/>
          <p:nvPr/>
        </p:nvSpPr>
        <p:spPr>
          <a:xfrm>
            <a:off x="12088018" y="10070140"/>
            <a:ext cx="1652349" cy="187451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Google Shape;202;p13">
            <a:extLst>
              <a:ext uri="{FF2B5EF4-FFF2-40B4-BE49-F238E27FC236}">
                <a16:creationId xmlns:a16="http://schemas.microsoft.com/office/drawing/2014/main" id="{154699A9-7FCA-724C-91DE-741CE2808BD0}"/>
              </a:ext>
            </a:extLst>
          </p:cNvPr>
          <p:cNvCxnSpPr>
            <a:cxnSpLocks/>
          </p:cNvCxnSpPr>
          <p:nvPr/>
        </p:nvCxnSpPr>
        <p:spPr>
          <a:xfrm flipV="1">
            <a:off x="11846816" y="10220006"/>
            <a:ext cx="2040960" cy="1012762"/>
          </a:xfrm>
          <a:prstGeom prst="straightConnector1">
            <a:avLst/>
          </a:prstGeom>
          <a:noFill/>
          <a:ln w="127000" cap="flat" cmpd="sng">
            <a:solidFill>
              <a:srgbClr val="FF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2" name="Google Shape;202;p13">
            <a:extLst>
              <a:ext uri="{FF2B5EF4-FFF2-40B4-BE49-F238E27FC236}">
                <a16:creationId xmlns:a16="http://schemas.microsoft.com/office/drawing/2014/main" id="{FA55A6E1-E3E8-174F-8801-F6292B1C214A}"/>
              </a:ext>
            </a:extLst>
          </p:cNvPr>
          <p:cNvCxnSpPr>
            <a:cxnSpLocks/>
          </p:cNvCxnSpPr>
          <p:nvPr/>
        </p:nvCxnSpPr>
        <p:spPr>
          <a:xfrm flipV="1">
            <a:off x="14670332" y="8723546"/>
            <a:ext cx="2961294" cy="1103078"/>
          </a:xfrm>
          <a:prstGeom prst="straightConnector1">
            <a:avLst/>
          </a:prstGeom>
          <a:noFill/>
          <a:ln w="127000" cap="flat" cmpd="sng">
            <a:solidFill>
              <a:srgbClr val="FF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30E4166-F09F-234C-B97D-A7F2252828B9}"/>
              </a:ext>
            </a:extLst>
          </p:cNvPr>
          <p:cNvSpPr/>
          <p:nvPr/>
        </p:nvSpPr>
        <p:spPr>
          <a:xfrm>
            <a:off x="12086799" y="2735613"/>
            <a:ext cx="3532909" cy="150869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C0232B-692F-834C-B3DC-E9F8F5633EAC}"/>
              </a:ext>
            </a:extLst>
          </p:cNvPr>
          <p:cNvSpPr txBox="1"/>
          <p:nvPr/>
        </p:nvSpPr>
        <p:spPr>
          <a:xfrm>
            <a:off x="13121340" y="10839471"/>
            <a:ext cx="367379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FF0000"/>
                </a:solidFill>
              </a:rPr>
              <a:t>Pull Request #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0370D1-A4F5-F249-8F76-7AE51C7517DC}"/>
              </a:ext>
            </a:extLst>
          </p:cNvPr>
          <p:cNvSpPr txBox="1"/>
          <p:nvPr/>
        </p:nvSpPr>
        <p:spPr>
          <a:xfrm>
            <a:off x="16157955" y="9480056"/>
            <a:ext cx="367379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FF0000"/>
                </a:solidFill>
              </a:rPr>
              <a:t>Pull Request # 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347d530a7d_1_6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700" cy="9296400"/>
          </a:xfrm>
          <a:prstGeom prst="rect">
            <a:avLst/>
          </a:prstGeom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spcBef>
                <a:spcPts val="5900"/>
              </a:spcBef>
              <a:spcAft>
                <a:spcPts val="0"/>
              </a:spcAft>
              <a:buNone/>
            </a:pPr>
            <a:r>
              <a:rPr lang="en-US"/>
              <a:t>DEMO!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674</Words>
  <Application>Microsoft Macintosh PowerPoint</Application>
  <PresentationFormat>Custom</PresentationFormat>
  <Paragraphs>78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Courier New</vt:lpstr>
      <vt:lpstr>Helvetica Neue</vt:lpstr>
      <vt:lpstr>Helvetica Neue Light</vt:lpstr>
      <vt:lpstr>Calibri</vt:lpstr>
      <vt:lpstr>Arial</vt:lpstr>
      <vt:lpstr>White</vt:lpstr>
      <vt:lpstr>Gitflow</vt:lpstr>
      <vt:lpstr>By the end of this lesson, you will be able to:</vt:lpstr>
      <vt:lpstr>Why do we Need Gitflow?</vt:lpstr>
      <vt:lpstr>Gitflow is a way of using Git and GitHub</vt:lpstr>
      <vt:lpstr>How It Works</vt:lpstr>
      <vt:lpstr>2. Create a feature branch from develop</vt:lpstr>
      <vt:lpstr>3. Merge into Develop</vt:lpstr>
      <vt:lpstr>4. Merge into main</vt:lpstr>
      <vt:lpstr>PowerPoint Presentation</vt:lpstr>
      <vt:lpstr>Summary of process to add a feature</vt:lpstr>
      <vt:lpstr>Git Commands</vt:lpstr>
      <vt:lpstr>PowerPoint Presentation</vt:lpstr>
      <vt:lpstr>How Git Works (two analogies):</vt:lpstr>
      <vt:lpstr>Class-sourced Vocabulary List</vt:lpstr>
      <vt:lpstr>Feature done: Pull Request</vt:lpstr>
      <vt:lpstr>Feature done: Pull Request</vt:lpstr>
      <vt:lpstr>Feature done: Pull Request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Gitflow</dc:title>
  <cp:lastModifiedBy>Microsoft Office User</cp:lastModifiedBy>
  <cp:revision>15</cp:revision>
  <dcterms:modified xsi:type="dcterms:W3CDTF">2023-07-05T23:34:15Z</dcterms:modified>
</cp:coreProperties>
</file>